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Roboto"/>
      <p:regular r:id="rId37"/>
      <p:bold r:id="rId38"/>
      <p:italic r:id="rId39"/>
      <p:boldItalic r:id="rId40"/>
    </p:embeddedFont>
    <p:embeddedFont>
      <p:font typeface="Merriweather"/>
      <p:regular r:id="rId41"/>
      <p:bold r:id="rId42"/>
      <p:italic r:id="rId43"/>
      <p:boldItalic r:id="rId44"/>
    </p:embeddedFont>
    <p:embeddedFont>
      <p:font typeface="Open Sans"/>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5.xml"/><Relationship Id="rId42" Type="http://schemas.openxmlformats.org/officeDocument/2006/relationships/font" Target="fonts/Merriweather-bold.fntdata"/><Relationship Id="rId41" Type="http://schemas.openxmlformats.org/officeDocument/2006/relationships/font" Target="fonts/Merriweather-regular.fntdata"/><Relationship Id="rId22" Type="http://schemas.openxmlformats.org/officeDocument/2006/relationships/slide" Target="slides/slide17.xml"/><Relationship Id="rId44" Type="http://schemas.openxmlformats.org/officeDocument/2006/relationships/font" Target="fonts/Merriweather-boldItalic.fntdata"/><Relationship Id="rId21" Type="http://schemas.openxmlformats.org/officeDocument/2006/relationships/slide" Target="slides/slide16.xml"/><Relationship Id="rId43" Type="http://schemas.openxmlformats.org/officeDocument/2006/relationships/font" Target="fonts/Merriweather-italic.fntdata"/><Relationship Id="rId24" Type="http://schemas.openxmlformats.org/officeDocument/2006/relationships/slide" Target="slides/slide19.xml"/><Relationship Id="rId46" Type="http://schemas.openxmlformats.org/officeDocument/2006/relationships/font" Target="fonts/OpenSans-bold.fntdata"/><Relationship Id="rId23" Type="http://schemas.openxmlformats.org/officeDocument/2006/relationships/slide" Target="slides/slide18.xml"/><Relationship Id="rId45" Type="http://schemas.openxmlformats.org/officeDocument/2006/relationships/font" Target="fonts/OpenSans-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OpenSans-boldItalic.fntdata"/><Relationship Id="rId25" Type="http://schemas.openxmlformats.org/officeDocument/2006/relationships/slide" Target="slides/slide20.xml"/><Relationship Id="rId47" Type="http://schemas.openxmlformats.org/officeDocument/2006/relationships/font" Target="fonts/OpenSans-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oboto-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oboto-italic.fntdata"/><Relationship Id="rId16" Type="http://schemas.openxmlformats.org/officeDocument/2006/relationships/slide" Target="slides/slide11.xml"/><Relationship Id="rId38" Type="http://schemas.openxmlformats.org/officeDocument/2006/relationships/font" Target="fonts/Roboto-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0618a069d5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0618a069d5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0618a069d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0618a069d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Interface is made with different types of users and their unique needs in mind. Go over use cases.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fbf80514ad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fbf80514ad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fbf80514ad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fbf80514ad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fbf80514ad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fbf80514ad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fbf80514ad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fbf80514ad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fa61ce4d16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fa61ce4d16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Show Wireframes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fbf80514ad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fbf80514ad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fbf80514ad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fbf80514ad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fbf80514ad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fbf80514ad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fbf80514a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fbf80514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fbf80514ad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fbf80514ad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UPDATE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fbf80514ad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fbf80514ad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fbf80514ad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fbf80514ad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fbf80514ad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fbf80514a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fbf80514ad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fbf80514ad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fbf80514ad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fbf80514ad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fbf80514ad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fbf80514ad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02e265578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02e265578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02e265578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02e265578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02e265578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02e265578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fc919849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fc919849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 literature review here.</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0618a069d5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0618a069d5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fbf80514a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fbf80514a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fbf80514a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fbf80514a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fbf80514ad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fbf80514ad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fbf80514ad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fbf80514ad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vision and objectives for this service </a:t>
            </a:r>
            <a:r>
              <a:rPr lang="en"/>
              <a:t>provider</a:t>
            </a:r>
            <a:r>
              <a:rPr lang="en"/>
              <a:t> is to give families parents, </a:t>
            </a:r>
            <a:r>
              <a:rPr lang="en"/>
              <a:t>caregiver</a:t>
            </a:r>
            <a:r>
              <a:rPr lang="en"/>
              <a: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fbf80514a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fbf80514a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Ask PG County for updated information, 4x/year to update service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fbf80514ad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fbf80514ad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fbf80514ad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fbf80514ad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6.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1.pn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27.png"/><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26.png"/><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 Id="rId3" Type="http://schemas.openxmlformats.org/officeDocument/2006/relationships/hyperlink" Target="https://public.tableau.com/app/profile/cooper6679/viz/ProvidersbyCity/Dashboard4?publish=yes" TargetMode="External"/><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 Id="rId3" Type="http://schemas.openxmlformats.org/officeDocument/2006/relationships/hyperlink" Target="https://public.tableau.com/app/profile/cooper6679/viz/ProviderMap_16382297626200/Dashboard3?publish=yes" TargetMode="Externa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 Id="rId3" Type="http://schemas.openxmlformats.org/officeDocument/2006/relationships/hyperlink" Target="https://public.tableau.com/app/profile/cooper6679/viz/ProvidersbyCategory/Dashboard2?publish=yes" TargetMode="Externa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www.pgchealthzone.org/" TargetMode="External"/><Relationship Id="rId4" Type="http://schemas.openxmlformats.org/officeDocument/2006/relationships/hyperlink" Target="https://permanent.fdlp.gov/lps120599/KEN02-0129.pdf"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2"/>
                </a:solidFill>
              </a:rPr>
              <a:t>Making Youth Mental Health Information More Accessible for All</a:t>
            </a:r>
            <a:endParaRPr/>
          </a:p>
        </p:txBody>
      </p:sp>
      <p:sp>
        <p:nvSpPr>
          <p:cNvPr id="65" name="Google Shape;65;p13"/>
          <p:cNvSpPr txBox="1"/>
          <p:nvPr>
            <p:ph idx="1" type="subTitle"/>
          </p:nvPr>
        </p:nvSpPr>
        <p:spPr>
          <a:xfrm>
            <a:off x="311700" y="1878550"/>
            <a:ext cx="6507000" cy="7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chemeClr val="accent1"/>
                </a:solidFill>
              </a:rPr>
              <a:t>INFM 600 Final Project</a:t>
            </a:r>
            <a:endParaRPr sz="2300"/>
          </a:p>
        </p:txBody>
      </p:sp>
      <p:sp>
        <p:nvSpPr>
          <p:cNvPr id="66" name="Google Shape;66;p13"/>
          <p:cNvSpPr txBox="1"/>
          <p:nvPr/>
        </p:nvSpPr>
        <p:spPr>
          <a:xfrm>
            <a:off x="3625500" y="4324700"/>
            <a:ext cx="520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Roboto"/>
                <a:ea typeface="Roboto"/>
                <a:cs typeface="Roboto"/>
                <a:sym typeface="Roboto"/>
              </a:rPr>
              <a:t>Cooper, Christine, Devanshi, Marie-Helene, Melody, Zack</a:t>
            </a:r>
            <a:endParaRPr>
              <a:solidFill>
                <a:srgbClr val="FFFFFF"/>
              </a:solidFill>
              <a:latin typeface="Roboto"/>
              <a:ea typeface="Roboto"/>
              <a:cs typeface="Roboto"/>
              <a:sym typeface="Roboto"/>
            </a:endParaRPr>
          </a:p>
        </p:txBody>
      </p:sp>
      <p:sp>
        <p:nvSpPr>
          <p:cNvPr id="67" name="Google Shape;67;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311750" y="1815800"/>
            <a:ext cx="5334900" cy="1244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Mock Cases</a:t>
            </a:r>
            <a:endParaRPr/>
          </a:p>
        </p:txBody>
      </p:sp>
      <p:sp>
        <p:nvSpPr>
          <p:cNvPr id="142" name="Google Shape;142;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48" name="Google Shape;148;p23"/>
          <p:cNvSpPr txBox="1"/>
          <p:nvPr/>
        </p:nvSpPr>
        <p:spPr>
          <a:xfrm>
            <a:off x="5934450" y="152400"/>
            <a:ext cx="3086700" cy="193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Information that the user wanted:</a:t>
            </a:r>
            <a:endParaRPr>
              <a:solidFill>
                <a:schemeClr val="lt1"/>
              </a:solidFill>
              <a:latin typeface="Roboto"/>
              <a:ea typeface="Roboto"/>
              <a:cs typeface="Roboto"/>
              <a:sym typeface="Roboto"/>
            </a:endParaRPr>
          </a:p>
          <a:p>
            <a:pPr indent="-298450" lvl="0" marL="457200" rtl="0" algn="l">
              <a:spcBef>
                <a:spcPts val="0"/>
              </a:spcBef>
              <a:spcAft>
                <a:spcPts val="0"/>
              </a:spcAft>
              <a:buClr>
                <a:schemeClr val="lt1"/>
              </a:buClr>
              <a:buSzPts val="1100"/>
              <a:buChar char="●"/>
            </a:pPr>
            <a:r>
              <a:rPr lang="en" sz="1100">
                <a:solidFill>
                  <a:schemeClr val="lt1"/>
                </a:solidFill>
              </a:rPr>
              <a:t>Substance abuse help services</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What to do next to help her son</a:t>
            </a:r>
            <a:r>
              <a:rPr lang="en" sz="1100">
                <a:solidFill>
                  <a:schemeClr val="lt1"/>
                </a:solidFill>
              </a:rPr>
              <a:t> </a:t>
            </a:r>
            <a:endParaRPr sz="1100">
              <a:solidFill>
                <a:schemeClr val="lt1"/>
              </a:solidFill>
            </a:endParaRPr>
          </a:p>
          <a:p>
            <a:pPr indent="-317500" lvl="0" marL="457200" rtl="0" algn="l">
              <a:spcBef>
                <a:spcPts val="0"/>
              </a:spcBef>
              <a:spcAft>
                <a:spcPts val="0"/>
              </a:spcAft>
              <a:buClr>
                <a:schemeClr val="lt1"/>
              </a:buClr>
              <a:buSzPts val="1400"/>
              <a:buChar char="●"/>
            </a:pPr>
            <a:r>
              <a:rPr lang="en" sz="1100">
                <a:solidFill>
                  <a:schemeClr val="lt1"/>
                </a:solidFill>
              </a:rPr>
              <a:t>How to address her child</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0" lvl="0" marL="0" rtl="0" algn="l">
              <a:spcBef>
                <a:spcPts val="0"/>
              </a:spcBef>
              <a:spcAft>
                <a:spcPts val="0"/>
              </a:spcAft>
              <a:buNone/>
            </a:pPr>
            <a:r>
              <a:rPr lang="en">
                <a:solidFill>
                  <a:schemeClr val="lt1"/>
                </a:solidFill>
                <a:latin typeface="Roboto"/>
                <a:ea typeface="Roboto"/>
                <a:cs typeface="Roboto"/>
                <a:sym typeface="Roboto"/>
              </a:rPr>
              <a:t>Information collected from the user: </a:t>
            </a:r>
            <a:endParaRPr>
              <a:solidFill>
                <a:schemeClr val="lt1"/>
              </a:solidFill>
              <a:latin typeface="Roboto"/>
              <a:ea typeface="Roboto"/>
              <a:cs typeface="Roboto"/>
              <a:sym typeface="Roboto"/>
            </a:endParaRPr>
          </a:p>
          <a:p>
            <a:pPr indent="-298450" lvl="0" marL="457200" rtl="0" algn="l">
              <a:spcBef>
                <a:spcPts val="0"/>
              </a:spcBef>
              <a:spcAft>
                <a:spcPts val="0"/>
              </a:spcAft>
              <a:buClr>
                <a:schemeClr val="lt1"/>
              </a:buClr>
              <a:buSzPts val="1100"/>
              <a:buFont typeface="Roboto"/>
              <a:buChar char="●"/>
            </a:pPr>
            <a:r>
              <a:rPr lang="en" sz="1100">
                <a:solidFill>
                  <a:schemeClr val="lt1"/>
                </a:solidFill>
                <a:latin typeface="Roboto"/>
                <a:ea typeface="Roboto"/>
                <a:cs typeface="Roboto"/>
                <a:sym typeface="Roboto"/>
              </a:rPr>
              <a:t>No information will be collected from her</a:t>
            </a:r>
            <a:endParaRPr sz="1100">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p:txBody>
      </p:sp>
      <p:pic>
        <p:nvPicPr>
          <p:cNvPr id="149" name="Google Shape;149;p23"/>
          <p:cNvPicPr preferRelativeResize="0"/>
          <p:nvPr/>
        </p:nvPicPr>
        <p:blipFill>
          <a:blip r:embed="rId3">
            <a:alphaModFix/>
          </a:blip>
          <a:stretch>
            <a:fillRect/>
          </a:stretch>
        </p:blipFill>
        <p:spPr>
          <a:xfrm>
            <a:off x="152400" y="152400"/>
            <a:ext cx="5629650" cy="470525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55" name="Google Shape;155;p24"/>
          <p:cNvPicPr preferRelativeResize="0"/>
          <p:nvPr/>
        </p:nvPicPr>
        <p:blipFill>
          <a:blip r:embed="rId3">
            <a:alphaModFix/>
          </a:blip>
          <a:stretch>
            <a:fillRect/>
          </a:stretch>
        </p:blipFill>
        <p:spPr>
          <a:xfrm>
            <a:off x="170625" y="243125"/>
            <a:ext cx="5668729" cy="4420100"/>
          </a:xfrm>
          <a:prstGeom prst="rect">
            <a:avLst/>
          </a:prstGeom>
          <a:noFill/>
          <a:ln>
            <a:noFill/>
          </a:ln>
        </p:spPr>
      </p:pic>
      <p:sp>
        <p:nvSpPr>
          <p:cNvPr id="156" name="Google Shape;156;p24"/>
          <p:cNvSpPr txBox="1"/>
          <p:nvPr/>
        </p:nvSpPr>
        <p:spPr>
          <a:xfrm>
            <a:off x="6057300" y="152400"/>
            <a:ext cx="30867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I</a:t>
            </a:r>
            <a:r>
              <a:rPr lang="en">
                <a:solidFill>
                  <a:schemeClr val="lt1"/>
                </a:solidFill>
                <a:latin typeface="Roboto"/>
                <a:ea typeface="Roboto"/>
                <a:cs typeface="Roboto"/>
                <a:sym typeface="Roboto"/>
              </a:rPr>
              <a:t>nformation that the user wanted:</a:t>
            </a:r>
            <a:endParaRPr>
              <a:solidFill>
                <a:schemeClr val="lt1"/>
              </a:solidFill>
              <a:latin typeface="Roboto"/>
              <a:ea typeface="Roboto"/>
              <a:cs typeface="Roboto"/>
              <a:sym typeface="Roboto"/>
            </a:endParaRPr>
          </a:p>
          <a:p>
            <a:pPr indent="-298450" lvl="0" marL="457200" rtl="0" algn="l">
              <a:spcBef>
                <a:spcPts val="0"/>
              </a:spcBef>
              <a:spcAft>
                <a:spcPts val="0"/>
              </a:spcAft>
              <a:buClr>
                <a:schemeClr val="lt1"/>
              </a:buClr>
              <a:buSzPts val="1100"/>
              <a:buChar char="●"/>
            </a:pPr>
            <a:r>
              <a:rPr lang="en" sz="1100">
                <a:solidFill>
                  <a:schemeClr val="lt1"/>
                </a:solidFill>
              </a:rPr>
              <a:t>List of helplines</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Mental health resources</a:t>
            </a:r>
            <a:endParaRPr sz="1100">
              <a:solidFill>
                <a:schemeClr val="lt1"/>
              </a:solidFill>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0" lvl="0" marL="0" rtl="0" algn="l">
              <a:spcBef>
                <a:spcPts val="0"/>
              </a:spcBef>
              <a:spcAft>
                <a:spcPts val="0"/>
              </a:spcAft>
              <a:buNone/>
            </a:pPr>
            <a:r>
              <a:rPr lang="en">
                <a:solidFill>
                  <a:schemeClr val="lt1"/>
                </a:solidFill>
                <a:latin typeface="Roboto"/>
                <a:ea typeface="Roboto"/>
                <a:cs typeface="Roboto"/>
                <a:sym typeface="Roboto"/>
              </a:rPr>
              <a:t>Information collected from the user: </a:t>
            </a:r>
            <a:endParaRPr>
              <a:solidFill>
                <a:schemeClr val="lt1"/>
              </a:solidFill>
              <a:latin typeface="Roboto"/>
              <a:ea typeface="Roboto"/>
              <a:cs typeface="Roboto"/>
              <a:sym typeface="Roboto"/>
            </a:endParaRPr>
          </a:p>
          <a:p>
            <a:pPr indent="-298450" lvl="0" marL="457200" rtl="0" algn="l">
              <a:spcBef>
                <a:spcPts val="0"/>
              </a:spcBef>
              <a:spcAft>
                <a:spcPts val="0"/>
              </a:spcAft>
              <a:buClr>
                <a:schemeClr val="lt1"/>
              </a:buClr>
              <a:buSzPts val="1100"/>
              <a:buFont typeface="Roboto"/>
              <a:buChar char="●"/>
            </a:pPr>
            <a:r>
              <a:rPr lang="en" sz="1100">
                <a:solidFill>
                  <a:schemeClr val="lt1"/>
                </a:solidFill>
                <a:latin typeface="Roboto"/>
                <a:ea typeface="Roboto"/>
                <a:cs typeface="Roboto"/>
                <a:sym typeface="Roboto"/>
              </a:rPr>
              <a:t>No information will be collected from her</a:t>
            </a:r>
            <a:endParaRPr sz="1100">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62" name="Google Shape;162;p25"/>
          <p:cNvSpPr txBox="1"/>
          <p:nvPr/>
        </p:nvSpPr>
        <p:spPr>
          <a:xfrm>
            <a:off x="5934450" y="152400"/>
            <a:ext cx="3086700" cy="1770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I</a:t>
            </a:r>
            <a:r>
              <a:rPr lang="en">
                <a:solidFill>
                  <a:schemeClr val="lt1"/>
                </a:solidFill>
                <a:latin typeface="Roboto"/>
                <a:ea typeface="Roboto"/>
                <a:cs typeface="Roboto"/>
                <a:sym typeface="Roboto"/>
              </a:rPr>
              <a:t>nformation that the user wanted:</a:t>
            </a:r>
            <a:endParaRPr>
              <a:solidFill>
                <a:schemeClr val="lt1"/>
              </a:solidFill>
              <a:latin typeface="Roboto"/>
              <a:ea typeface="Roboto"/>
              <a:cs typeface="Roboto"/>
              <a:sym typeface="Roboto"/>
            </a:endParaRPr>
          </a:p>
          <a:p>
            <a:pPr indent="-317500" lvl="0" marL="457200" rtl="0" algn="l">
              <a:spcBef>
                <a:spcPts val="0"/>
              </a:spcBef>
              <a:spcAft>
                <a:spcPts val="0"/>
              </a:spcAft>
              <a:buClr>
                <a:schemeClr val="lt1"/>
              </a:buClr>
              <a:buSzPts val="1400"/>
              <a:buChar char="●"/>
            </a:pPr>
            <a:r>
              <a:rPr lang="en" sz="1100">
                <a:solidFill>
                  <a:schemeClr val="lt1"/>
                </a:solidFill>
              </a:rPr>
              <a:t>Mental health resources</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Reliable, factual information</a:t>
            </a:r>
            <a:endParaRPr sz="1100">
              <a:solidFill>
                <a:schemeClr val="lt1"/>
              </a:solidFill>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0" lvl="0" marL="0" rtl="0" algn="l">
              <a:spcBef>
                <a:spcPts val="0"/>
              </a:spcBef>
              <a:spcAft>
                <a:spcPts val="0"/>
              </a:spcAft>
              <a:buNone/>
            </a:pPr>
            <a:r>
              <a:rPr lang="en">
                <a:solidFill>
                  <a:schemeClr val="lt1"/>
                </a:solidFill>
                <a:latin typeface="Roboto"/>
                <a:ea typeface="Roboto"/>
                <a:cs typeface="Roboto"/>
                <a:sym typeface="Roboto"/>
              </a:rPr>
              <a:t>Information collected from the user: </a:t>
            </a:r>
            <a:endParaRPr>
              <a:solidFill>
                <a:schemeClr val="lt1"/>
              </a:solidFill>
              <a:latin typeface="Roboto"/>
              <a:ea typeface="Roboto"/>
              <a:cs typeface="Roboto"/>
              <a:sym typeface="Roboto"/>
            </a:endParaRPr>
          </a:p>
          <a:p>
            <a:pPr indent="-298450" lvl="0" marL="457200" rtl="0" algn="l">
              <a:spcBef>
                <a:spcPts val="0"/>
              </a:spcBef>
              <a:spcAft>
                <a:spcPts val="0"/>
              </a:spcAft>
              <a:buClr>
                <a:schemeClr val="lt1"/>
              </a:buClr>
              <a:buSzPts val="1100"/>
              <a:buFont typeface="Roboto"/>
              <a:buChar char="●"/>
            </a:pPr>
            <a:r>
              <a:rPr lang="en" sz="1100">
                <a:solidFill>
                  <a:schemeClr val="lt1"/>
                </a:solidFill>
                <a:latin typeface="Roboto"/>
                <a:ea typeface="Roboto"/>
                <a:cs typeface="Roboto"/>
                <a:sym typeface="Roboto"/>
              </a:rPr>
              <a:t>No information will be collected from her</a:t>
            </a:r>
            <a:endParaRPr sz="1100">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p:txBody>
      </p:sp>
      <p:pic>
        <p:nvPicPr>
          <p:cNvPr id="163" name="Google Shape;163;p25"/>
          <p:cNvPicPr preferRelativeResize="0"/>
          <p:nvPr/>
        </p:nvPicPr>
        <p:blipFill>
          <a:blip r:embed="rId3">
            <a:alphaModFix/>
          </a:blip>
          <a:stretch>
            <a:fillRect/>
          </a:stretch>
        </p:blipFill>
        <p:spPr>
          <a:xfrm>
            <a:off x="152400" y="152400"/>
            <a:ext cx="5629649" cy="463909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Important Features of Website and Web-App</a:t>
            </a:r>
            <a:endParaRPr/>
          </a:p>
        </p:txBody>
      </p:sp>
      <p:sp>
        <p:nvSpPr>
          <p:cNvPr id="169" name="Google Shape;169;p2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Ability to search for certain providers based on different criteria like race, languages spoken, and location</a:t>
            </a:r>
            <a:endParaRPr sz="1800"/>
          </a:p>
          <a:p>
            <a:pPr indent="-342900" lvl="0" marL="457200" rtl="0" algn="l">
              <a:spcBef>
                <a:spcPts val="0"/>
              </a:spcBef>
              <a:spcAft>
                <a:spcPts val="0"/>
              </a:spcAft>
              <a:buSzPts val="1800"/>
              <a:buChar char="●"/>
            </a:pPr>
            <a:r>
              <a:rPr lang="en" sz="1800"/>
              <a:t>Ability to search common mental health conditions and learn more about them and their common treatments</a:t>
            </a:r>
            <a:endParaRPr sz="1800"/>
          </a:p>
          <a:p>
            <a:pPr indent="-342900" lvl="0" marL="457200" rtl="0" algn="l">
              <a:spcBef>
                <a:spcPts val="0"/>
              </a:spcBef>
              <a:spcAft>
                <a:spcPts val="0"/>
              </a:spcAft>
              <a:buSzPts val="1800"/>
              <a:buChar char="●"/>
            </a:pPr>
            <a:r>
              <a:rPr lang="en" sz="1800"/>
              <a:t>Ability to call 911 or utilize other emergency services within the website or web-app</a:t>
            </a:r>
            <a:endParaRPr sz="1800"/>
          </a:p>
        </p:txBody>
      </p:sp>
      <p:sp>
        <p:nvSpPr>
          <p:cNvPr id="170" name="Google Shape;170;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Important Features of Tableau Dashboards</a:t>
            </a:r>
            <a:endParaRPr/>
          </a:p>
        </p:txBody>
      </p:sp>
      <p:sp>
        <p:nvSpPr>
          <p:cNvPr id="176" name="Google Shape;176;p2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Ability to visually see where providers are located and what services they provide</a:t>
            </a:r>
            <a:endParaRPr sz="1700"/>
          </a:p>
          <a:p>
            <a:pPr indent="-323850" lvl="1" marL="914400" rtl="0" algn="l">
              <a:spcBef>
                <a:spcPts val="0"/>
              </a:spcBef>
              <a:spcAft>
                <a:spcPts val="0"/>
              </a:spcAft>
              <a:buSzPts val="1500"/>
              <a:buChar char="○"/>
            </a:pPr>
            <a:r>
              <a:rPr lang="en" sz="1500"/>
              <a:t>Via an interactive map</a:t>
            </a:r>
            <a:endParaRPr sz="1500"/>
          </a:p>
          <a:p>
            <a:pPr indent="-336550" lvl="0" marL="457200" rtl="0" algn="l">
              <a:spcBef>
                <a:spcPts val="0"/>
              </a:spcBef>
              <a:spcAft>
                <a:spcPts val="0"/>
              </a:spcAft>
              <a:buSzPts val="1700"/>
              <a:buChar char="●"/>
            </a:pPr>
            <a:r>
              <a:rPr lang="en" sz="1700"/>
              <a:t>Multiple ways to access information</a:t>
            </a:r>
            <a:endParaRPr sz="1700"/>
          </a:p>
          <a:p>
            <a:pPr indent="-323850" lvl="1" marL="914400" rtl="0" algn="l">
              <a:spcBef>
                <a:spcPts val="0"/>
              </a:spcBef>
              <a:spcAft>
                <a:spcPts val="0"/>
              </a:spcAft>
              <a:buSzPts val="1500"/>
              <a:buChar char="○"/>
            </a:pPr>
            <a:r>
              <a:rPr lang="en" sz="1500"/>
              <a:t>Pie chart</a:t>
            </a:r>
            <a:endParaRPr sz="1500"/>
          </a:p>
          <a:p>
            <a:pPr indent="-323850" lvl="1" marL="914400" rtl="0" algn="l">
              <a:spcBef>
                <a:spcPts val="0"/>
              </a:spcBef>
              <a:spcAft>
                <a:spcPts val="0"/>
              </a:spcAft>
              <a:buSzPts val="1500"/>
              <a:buChar char="○"/>
            </a:pPr>
            <a:r>
              <a:rPr lang="en" sz="1500"/>
              <a:t>Bar graph</a:t>
            </a:r>
            <a:endParaRPr sz="1500"/>
          </a:p>
          <a:p>
            <a:pPr indent="-336550" lvl="0" marL="457200" rtl="0" algn="l">
              <a:spcBef>
                <a:spcPts val="0"/>
              </a:spcBef>
              <a:spcAft>
                <a:spcPts val="0"/>
              </a:spcAft>
              <a:buSzPts val="1700"/>
              <a:buChar char="●"/>
            </a:pPr>
            <a:r>
              <a:rPr lang="en" sz="1700"/>
              <a:t>Ability to showcase Tableau dashboards on website and app and other </a:t>
            </a:r>
            <a:r>
              <a:rPr lang="en" sz="1700"/>
              <a:t>government</a:t>
            </a:r>
            <a:r>
              <a:rPr lang="en" sz="1700"/>
              <a:t> websites</a:t>
            </a:r>
            <a:endParaRPr sz="1700"/>
          </a:p>
          <a:p>
            <a:pPr indent="-336550" lvl="0" marL="457200" rtl="0" algn="l">
              <a:spcBef>
                <a:spcPts val="0"/>
              </a:spcBef>
              <a:spcAft>
                <a:spcPts val="0"/>
              </a:spcAft>
              <a:buSzPts val="1700"/>
              <a:buChar char="●"/>
            </a:pPr>
            <a:r>
              <a:rPr lang="en" sz="1700"/>
              <a:t>Easy to update information with different datasets </a:t>
            </a:r>
            <a:endParaRPr sz="1700"/>
          </a:p>
          <a:p>
            <a:pPr indent="-323850" lvl="1" marL="914400" rtl="0" algn="l">
              <a:spcBef>
                <a:spcPts val="0"/>
              </a:spcBef>
              <a:spcAft>
                <a:spcPts val="0"/>
              </a:spcAft>
              <a:buSzPts val="1500"/>
              <a:buChar char="○"/>
            </a:pPr>
            <a:r>
              <a:rPr lang="en" sz="1500"/>
              <a:t>Easy to reuse</a:t>
            </a:r>
            <a:endParaRPr sz="1500"/>
          </a:p>
        </p:txBody>
      </p:sp>
      <p:sp>
        <p:nvSpPr>
          <p:cNvPr id="177" name="Google Shape;177;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7600"/>
              <a:t>Interface</a:t>
            </a:r>
            <a:endParaRPr sz="7600"/>
          </a:p>
          <a:p>
            <a:pPr indent="0" lvl="0" marL="0" rtl="0" algn="l">
              <a:spcBef>
                <a:spcPts val="0"/>
              </a:spcBef>
              <a:spcAft>
                <a:spcPts val="0"/>
              </a:spcAft>
              <a:buNone/>
            </a:pPr>
            <a:r>
              <a:t/>
            </a:r>
            <a:endParaRPr/>
          </a:p>
        </p:txBody>
      </p:sp>
      <p:sp>
        <p:nvSpPr>
          <p:cNvPr id="183" name="Google Shape;183;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29"/>
          <p:cNvPicPr preferRelativeResize="0"/>
          <p:nvPr/>
        </p:nvPicPr>
        <p:blipFill>
          <a:blip r:embed="rId3">
            <a:alphaModFix/>
          </a:blip>
          <a:stretch>
            <a:fillRect/>
          </a:stretch>
        </p:blipFill>
        <p:spPr>
          <a:xfrm>
            <a:off x="152400" y="152400"/>
            <a:ext cx="2481552" cy="4838699"/>
          </a:xfrm>
          <a:prstGeom prst="rect">
            <a:avLst/>
          </a:prstGeom>
          <a:noFill/>
          <a:ln>
            <a:noFill/>
          </a:ln>
        </p:spPr>
      </p:pic>
      <p:pic>
        <p:nvPicPr>
          <p:cNvPr id="189" name="Google Shape;189;p29"/>
          <p:cNvPicPr preferRelativeResize="0"/>
          <p:nvPr/>
        </p:nvPicPr>
        <p:blipFill>
          <a:blip r:embed="rId4">
            <a:alphaModFix/>
          </a:blip>
          <a:stretch>
            <a:fillRect/>
          </a:stretch>
        </p:blipFill>
        <p:spPr>
          <a:xfrm>
            <a:off x="2786352" y="152400"/>
            <a:ext cx="6205246" cy="4324868"/>
          </a:xfrm>
          <a:prstGeom prst="rect">
            <a:avLst/>
          </a:prstGeom>
          <a:noFill/>
          <a:ln>
            <a:noFill/>
          </a:ln>
        </p:spPr>
      </p:pic>
      <p:sp>
        <p:nvSpPr>
          <p:cNvPr id="190" name="Google Shape;190;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30"/>
          <p:cNvPicPr preferRelativeResize="0"/>
          <p:nvPr/>
        </p:nvPicPr>
        <p:blipFill>
          <a:blip r:embed="rId3">
            <a:alphaModFix/>
          </a:blip>
          <a:stretch>
            <a:fillRect/>
          </a:stretch>
        </p:blipFill>
        <p:spPr>
          <a:xfrm>
            <a:off x="152400" y="152400"/>
            <a:ext cx="2563593" cy="4838701"/>
          </a:xfrm>
          <a:prstGeom prst="rect">
            <a:avLst/>
          </a:prstGeom>
          <a:noFill/>
          <a:ln>
            <a:noFill/>
          </a:ln>
        </p:spPr>
      </p:pic>
      <p:pic>
        <p:nvPicPr>
          <p:cNvPr id="196" name="Google Shape;196;p30"/>
          <p:cNvPicPr preferRelativeResize="0"/>
          <p:nvPr/>
        </p:nvPicPr>
        <p:blipFill>
          <a:blip r:embed="rId4">
            <a:alphaModFix/>
          </a:blip>
          <a:stretch>
            <a:fillRect/>
          </a:stretch>
        </p:blipFill>
        <p:spPr>
          <a:xfrm>
            <a:off x="2868393" y="152400"/>
            <a:ext cx="6123206" cy="4257859"/>
          </a:xfrm>
          <a:prstGeom prst="rect">
            <a:avLst/>
          </a:prstGeom>
          <a:noFill/>
          <a:ln>
            <a:noFill/>
          </a:ln>
        </p:spPr>
      </p:pic>
      <p:sp>
        <p:nvSpPr>
          <p:cNvPr id="197" name="Google Shape;197;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31"/>
          <p:cNvPicPr preferRelativeResize="0"/>
          <p:nvPr/>
        </p:nvPicPr>
        <p:blipFill>
          <a:blip r:embed="rId3">
            <a:alphaModFix/>
          </a:blip>
          <a:stretch>
            <a:fillRect/>
          </a:stretch>
        </p:blipFill>
        <p:spPr>
          <a:xfrm>
            <a:off x="152400" y="152400"/>
            <a:ext cx="2594282" cy="4838700"/>
          </a:xfrm>
          <a:prstGeom prst="rect">
            <a:avLst/>
          </a:prstGeom>
          <a:noFill/>
          <a:ln>
            <a:noFill/>
          </a:ln>
        </p:spPr>
      </p:pic>
      <p:pic>
        <p:nvPicPr>
          <p:cNvPr id="203" name="Google Shape;203;p31"/>
          <p:cNvPicPr preferRelativeResize="0"/>
          <p:nvPr/>
        </p:nvPicPr>
        <p:blipFill>
          <a:blip r:embed="rId4">
            <a:alphaModFix/>
          </a:blip>
          <a:stretch>
            <a:fillRect/>
          </a:stretch>
        </p:blipFill>
        <p:spPr>
          <a:xfrm>
            <a:off x="2899082" y="152400"/>
            <a:ext cx="6092516" cy="4176595"/>
          </a:xfrm>
          <a:prstGeom prst="rect">
            <a:avLst/>
          </a:prstGeom>
          <a:noFill/>
          <a:ln>
            <a:noFill/>
          </a:ln>
        </p:spPr>
      </p:pic>
      <p:sp>
        <p:nvSpPr>
          <p:cNvPr id="204" name="Google Shape;204;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Background</a:t>
            </a:r>
            <a:endParaRPr/>
          </a:p>
        </p:txBody>
      </p:sp>
      <p:sp>
        <p:nvSpPr>
          <p:cNvPr id="73" name="Google Shape;73;p1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85000"/>
          </a:bodyPr>
          <a:lstStyle/>
          <a:p>
            <a:pPr indent="-316444" lvl="0" marL="457200" rtl="0" algn="l">
              <a:spcBef>
                <a:spcPts val="0"/>
              </a:spcBef>
              <a:spcAft>
                <a:spcPts val="0"/>
              </a:spcAft>
              <a:buSzPct val="100000"/>
              <a:buChar char="●"/>
            </a:pPr>
            <a:r>
              <a:rPr lang="en" sz="1627"/>
              <a:t>Mental health in children and adolescents (0-18 years old) is often overlooked and not taken as seriously as physical health conditions</a:t>
            </a:r>
            <a:endParaRPr sz="1627"/>
          </a:p>
          <a:p>
            <a:pPr indent="-316444" lvl="1" marL="1371600" rtl="0" algn="l">
              <a:spcBef>
                <a:spcPts val="0"/>
              </a:spcBef>
              <a:spcAft>
                <a:spcPts val="0"/>
              </a:spcAft>
              <a:buSzPct val="100000"/>
              <a:buChar char="○"/>
            </a:pPr>
            <a:r>
              <a:rPr lang="en" sz="1627"/>
              <a:t>Mental health conditions account for more costs than diabetes, cancer, and respiratory disorders combined</a:t>
            </a:r>
            <a:endParaRPr sz="1627"/>
          </a:p>
          <a:p>
            <a:pPr indent="-316444" lvl="0" marL="457200" rtl="0" algn="l">
              <a:spcBef>
                <a:spcPts val="0"/>
              </a:spcBef>
              <a:spcAft>
                <a:spcPts val="0"/>
              </a:spcAft>
              <a:buSzPct val="100000"/>
              <a:buChar char="●"/>
            </a:pPr>
            <a:r>
              <a:rPr lang="en" sz="1627"/>
              <a:t>Prince George’s County has a source with mental health providers for all age groups that must be manually combed through for information</a:t>
            </a:r>
            <a:endParaRPr sz="1627"/>
          </a:p>
          <a:p>
            <a:pPr indent="-316444" lvl="1" marL="1371600" rtl="0" algn="l">
              <a:spcBef>
                <a:spcPts val="0"/>
              </a:spcBef>
              <a:spcAft>
                <a:spcPts val="0"/>
              </a:spcAft>
              <a:buSzPct val="100000"/>
              <a:buChar char="○"/>
            </a:pPr>
            <a:r>
              <a:rPr lang="en" sz="1627"/>
              <a:t>Time consuming, cumbersome</a:t>
            </a:r>
            <a:endParaRPr sz="1627"/>
          </a:p>
          <a:p>
            <a:pPr indent="-316444" lvl="2" marL="1828800" rtl="0" algn="l">
              <a:spcBef>
                <a:spcPts val="0"/>
              </a:spcBef>
              <a:spcAft>
                <a:spcPts val="0"/>
              </a:spcAft>
              <a:buSzPct val="100000"/>
              <a:buChar char="■"/>
            </a:pPr>
            <a:r>
              <a:rPr lang="en" sz="1627"/>
              <a:t>Specific need for source for children and adolescents</a:t>
            </a:r>
            <a:endParaRPr sz="1627"/>
          </a:p>
          <a:p>
            <a:pPr indent="0" lvl="0" marL="0" rtl="0" algn="l">
              <a:spcBef>
                <a:spcPts val="1200"/>
              </a:spcBef>
              <a:spcAft>
                <a:spcPts val="1200"/>
              </a:spcAft>
              <a:buNone/>
            </a:pPr>
            <a:r>
              <a:rPr lang="en" sz="927"/>
              <a:t>https://www.healthaffairs.org/do/10.1377/hblog20151001.050925/full/</a:t>
            </a:r>
            <a:endParaRPr sz="927"/>
          </a:p>
        </p:txBody>
      </p:sp>
      <p:pic>
        <p:nvPicPr>
          <p:cNvPr id="74" name="Google Shape;74;p14"/>
          <p:cNvPicPr preferRelativeResize="0"/>
          <p:nvPr/>
        </p:nvPicPr>
        <p:blipFill>
          <a:blip r:embed="rId3">
            <a:alphaModFix/>
          </a:blip>
          <a:stretch>
            <a:fillRect/>
          </a:stretch>
        </p:blipFill>
        <p:spPr>
          <a:xfrm>
            <a:off x="391925" y="1294475"/>
            <a:ext cx="3275150" cy="2182575"/>
          </a:xfrm>
          <a:prstGeom prst="rect">
            <a:avLst/>
          </a:prstGeom>
          <a:noFill/>
          <a:ln>
            <a:noFill/>
          </a:ln>
        </p:spPr>
      </p:pic>
      <p:sp>
        <p:nvSpPr>
          <p:cNvPr id="75" name="Google Shape;75;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32"/>
          <p:cNvPicPr preferRelativeResize="0"/>
          <p:nvPr/>
        </p:nvPicPr>
        <p:blipFill>
          <a:blip r:embed="rId3">
            <a:alphaModFix/>
          </a:blip>
          <a:stretch>
            <a:fillRect/>
          </a:stretch>
        </p:blipFill>
        <p:spPr>
          <a:xfrm>
            <a:off x="2677599" y="152400"/>
            <a:ext cx="6259649" cy="4310750"/>
          </a:xfrm>
          <a:prstGeom prst="rect">
            <a:avLst/>
          </a:prstGeom>
          <a:noFill/>
          <a:ln>
            <a:noFill/>
          </a:ln>
        </p:spPr>
      </p:pic>
      <p:pic>
        <p:nvPicPr>
          <p:cNvPr id="210" name="Google Shape;210;p32"/>
          <p:cNvPicPr preferRelativeResize="0"/>
          <p:nvPr/>
        </p:nvPicPr>
        <p:blipFill>
          <a:blip r:embed="rId4">
            <a:alphaModFix/>
          </a:blip>
          <a:stretch>
            <a:fillRect/>
          </a:stretch>
        </p:blipFill>
        <p:spPr>
          <a:xfrm>
            <a:off x="152400" y="152400"/>
            <a:ext cx="2372799" cy="4371484"/>
          </a:xfrm>
          <a:prstGeom prst="rect">
            <a:avLst/>
          </a:prstGeom>
          <a:noFill/>
          <a:ln>
            <a:noFill/>
          </a:ln>
        </p:spPr>
      </p:pic>
      <p:sp>
        <p:nvSpPr>
          <p:cNvPr id="211" name="Google Shape;211;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pic>
        <p:nvPicPr>
          <p:cNvPr id="216" name="Google Shape;216;p33"/>
          <p:cNvPicPr preferRelativeResize="0"/>
          <p:nvPr/>
        </p:nvPicPr>
        <p:blipFill>
          <a:blip r:embed="rId3">
            <a:alphaModFix/>
          </a:blip>
          <a:stretch>
            <a:fillRect/>
          </a:stretch>
        </p:blipFill>
        <p:spPr>
          <a:xfrm>
            <a:off x="112450" y="152400"/>
            <a:ext cx="2058325" cy="3761950"/>
          </a:xfrm>
          <a:prstGeom prst="rect">
            <a:avLst/>
          </a:prstGeom>
          <a:noFill/>
          <a:ln>
            <a:noFill/>
          </a:ln>
        </p:spPr>
      </p:pic>
      <p:pic>
        <p:nvPicPr>
          <p:cNvPr id="217" name="Google Shape;217;p33"/>
          <p:cNvPicPr preferRelativeResize="0"/>
          <p:nvPr/>
        </p:nvPicPr>
        <p:blipFill>
          <a:blip r:embed="rId4">
            <a:alphaModFix/>
          </a:blip>
          <a:stretch>
            <a:fillRect/>
          </a:stretch>
        </p:blipFill>
        <p:spPr>
          <a:xfrm>
            <a:off x="2392999" y="1091200"/>
            <a:ext cx="1901092" cy="3761950"/>
          </a:xfrm>
          <a:prstGeom prst="rect">
            <a:avLst/>
          </a:prstGeom>
          <a:noFill/>
          <a:ln>
            <a:noFill/>
          </a:ln>
        </p:spPr>
      </p:pic>
      <p:pic>
        <p:nvPicPr>
          <p:cNvPr id="218" name="Google Shape;218;p33"/>
          <p:cNvPicPr preferRelativeResize="0"/>
          <p:nvPr/>
        </p:nvPicPr>
        <p:blipFill>
          <a:blip r:embed="rId5">
            <a:alphaModFix/>
          </a:blip>
          <a:stretch>
            <a:fillRect/>
          </a:stretch>
        </p:blipFill>
        <p:spPr>
          <a:xfrm>
            <a:off x="4516325" y="798150"/>
            <a:ext cx="4475275" cy="3116191"/>
          </a:xfrm>
          <a:prstGeom prst="rect">
            <a:avLst/>
          </a:prstGeom>
          <a:noFill/>
          <a:ln>
            <a:noFill/>
          </a:ln>
        </p:spPr>
      </p:pic>
      <p:sp>
        <p:nvSpPr>
          <p:cNvPr id="219" name="Google Shape;219;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34"/>
          <p:cNvPicPr preferRelativeResize="0"/>
          <p:nvPr/>
        </p:nvPicPr>
        <p:blipFill>
          <a:blip r:embed="rId3">
            <a:alphaModFix/>
          </a:blip>
          <a:stretch>
            <a:fillRect/>
          </a:stretch>
        </p:blipFill>
        <p:spPr>
          <a:xfrm>
            <a:off x="152400" y="152400"/>
            <a:ext cx="2499887" cy="4838699"/>
          </a:xfrm>
          <a:prstGeom prst="rect">
            <a:avLst/>
          </a:prstGeom>
          <a:noFill/>
          <a:ln>
            <a:noFill/>
          </a:ln>
        </p:spPr>
      </p:pic>
      <p:pic>
        <p:nvPicPr>
          <p:cNvPr id="225" name="Google Shape;225;p34"/>
          <p:cNvPicPr preferRelativeResize="0"/>
          <p:nvPr/>
        </p:nvPicPr>
        <p:blipFill>
          <a:blip r:embed="rId4">
            <a:alphaModFix/>
          </a:blip>
          <a:stretch>
            <a:fillRect/>
          </a:stretch>
        </p:blipFill>
        <p:spPr>
          <a:xfrm>
            <a:off x="2804687" y="152400"/>
            <a:ext cx="6186913" cy="4365859"/>
          </a:xfrm>
          <a:prstGeom prst="rect">
            <a:avLst/>
          </a:prstGeom>
          <a:noFill/>
          <a:ln>
            <a:noFill/>
          </a:ln>
        </p:spPr>
      </p:pic>
      <p:sp>
        <p:nvSpPr>
          <p:cNvPr id="226" name="Google Shape;226;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pic>
        <p:nvPicPr>
          <p:cNvPr id="231" name="Google Shape;231;p35"/>
          <p:cNvPicPr preferRelativeResize="0"/>
          <p:nvPr/>
        </p:nvPicPr>
        <p:blipFill>
          <a:blip r:embed="rId3">
            <a:alphaModFix/>
          </a:blip>
          <a:stretch>
            <a:fillRect/>
          </a:stretch>
        </p:blipFill>
        <p:spPr>
          <a:xfrm>
            <a:off x="152400" y="152400"/>
            <a:ext cx="2644099" cy="4838701"/>
          </a:xfrm>
          <a:prstGeom prst="rect">
            <a:avLst/>
          </a:prstGeom>
          <a:noFill/>
          <a:ln>
            <a:noFill/>
          </a:ln>
        </p:spPr>
      </p:pic>
      <p:pic>
        <p:nvPicPr>
          <p:cNvPr id="232" name="Google Shape;232;p35"/>
          <p:cNvPicPr preferRelativeResize="0"/>
          <p:nvPr/>
        </p:nvPicPr>
        <p:blipFill>
          <a:blip r:embed="rId4">
            <a:alphaModFix/>
          </a:blip>
          <a:stretch>
            <a:fillRect/>
          </a:stretch>
        </p:blipFill>
        <p:spPr>
          <a:xfrm>
            <a:off x="2948899" y="152400"/>
            <a:ext cx="6042700" cy="4135667"/>
          </a:xfrm>
          <a:prstGeom prst="rect">
            <a:avLst/>
          </a:prstGeom>
          <a:noFill/>
          <a:ln>
            <a:noFill/>
          </a:ln>
        </p:spPr>
      </p:pic>
      <p:sp>
        <p:nvSpPr>
          <p:cNvPr id="233" name="Google Shape;233;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pic>
        <p:nvPicPr>
          <p:cNvPr id="238" name="Google Shape;238;p36"/>
          <p:cNvPicPr preferRelativeResize="0"/>
          <p:nvPr/>
        </p:nvPicPr>
        <p:blipFill>
          <a:blip r:embed="rId3">
            <a:alphaModFix/>
          </a:blip>
          <a:stretch>
            <a:fillRect/>
          </a:stretch>
        </p:blipFill>
        <p:spPr>
          <a:xfrm>
            <a:off x="152400" y="152400"/>
            <a:ext cx="2626353" cy="4838700"/>
          </a:xfrm>
          <a:prstGeom prst="rect">
            <a:avLst/>
          </a:prstGeom>
          <a:noFill/>
          <a:ln>
            <a:noFill/>
          </a:ln>
        </p:spPr>
      </p:pic>
      <p:pic>
        <p:nvPicPr>
          <p:cNvPr id="239" name="Google Shape;239;p36"/>
          <p:cNvPicPr preferRelativeResize="0"/>
          <p:nvPr/>
        </p:nvPicPr>
        <p:blipFill>
          <a:blip r:embed="rId4">
            <a:alphaModFix/>
          </a:blip>
          <a:stretch>
            <a:fillRect/>
          </a:stretch>
        </p:blipFill>
        <p:spPr>
          <a:xfrm>
            <a:off x="2931153" y="152400"/>
            <a:ext cx="6060449" cy="4188343"/>
          </a:xfrm>
          <a:prstGeom prst="rect">
            <a:avLst/>
          </a:prstGeom>
          <a:noFill/>
          <a:ln>
            <a:noFill/>
          </a:ln>
        </p:spPr>
      </p:pic>
      <p:sp>
        <p:nvSpPr>
          <p:cNvPr id="240" name="Google Shape;240;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id="245" name="Google Shape;245;p37"/>
          <p:cNvPicPr preferRelativeResize="0"/>
          <p:nvPr/>
        </p:nvPicPr>
        <p:blipFill>
          <a:blip r:embed="rId3">
            <a:alphaModFix/>
          </a:blip>
          <a:stretch>
            <a:fillRect/>
          </a:stretch>
        </p:blipFill>
        <p:spPr>
          <a:xfrm>
            <a:off x="152400" y="152400"/>
            <a:ext cx="2521669" cy="4838700"/>
          </a:xfrm>
          <a:prstGeom prst="rect">
            <a:avLst/>
          </a:prstGeom>
          <a:noFill/>
          <a:ln>
            <a:noFill/>
          </a:ln>
        </p:spPr>
      </p:pic>
      <p:pic>
        <p:nvPicPr>
          <p:cNvPr id="246" name="Google Shape;246;p37"/>
          <p:cNvPicPr preferRelativeResize="0"/>
          <p:nvPr/>
        </p:nvPicPr>
        <p:blipFill>
          <a:blip r:embed="rId4">
            <a:alphaModFix/>
          </a:blip>
          <a:stretch>
            <a:fillRect/>
          </a:stretch>
        </p:blipFill>
        <p:spPr>
          <a:xfrm>
            <a:off x="2826469" y="152400"/>
            <a:ext cx="6165132" cy="4191834"/>
          </a:xfrm>
          <a:prstGeom prst="rect">
            <a:avLst/>
          </a:prstGeom>
          <a:noFill/>
          <a:ln>
            <a:noFill/>
          </a:ln>
        </p:spPr>
      </p:pic>
      <p:sp>
        <p:nvSpPr>
          <p:cNvPr id="247" name="Google Shape;247;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8"/>
          <p:cNvSpPr txBox="1"/>
          <p:nvPr>
            <p:ph type="title"/>
          </p:nvPr>
        </p:nvSpPr>
        <p:spPr>
          <a:xfrm>
            <a:off x="311750" y="1815800"/>
            <a:ext cx="5334900" cy="1244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Service Demo</a:t>
            </a:r>
            <a:endParaRPr/>
          </a:p>
        </p:txBody>
      </p:sp>
      <p:sp>
        <p:nvSpPr>
          <p:cNvPr id="253" name="Google Shape;253;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pic>
        <p:nvPicPr>
          <p:cNvPr id="258" name="Google Shape;258;p39">
            <a:hlinkClick r:id="rId3"/>
          </p:cNvPr>
          <p:cNvPicPr preferRelativeResize="0"/>
          <p:nvPr/>
        </p:nvPicPr>
        <p:blipFill>
          <a:blip r:embed="rId4">
            <a:alphaModFix/>
          </a:blip>
          <a:stretch>
            <a:fillRect/>
          </a:stretch>
        </p:blipFill>
        <p:spPr>
          <a:xfrm>
            <a:off x="1536138" y="193075"/>
            <a:ext cx="6071727" cy="4838700"/>
          </a:xfrm>
          <a:prstGeom prst="rect">
            <a:avLst/>
          </a:prstGeom>
          <a:noFill/>
          <a:ln>
            <a:noFill/>
          </a:ln>
        </p:spPr>
      </p:pic>
      <p:sp>
        <p:nvSpPr>
          <p:cNvPr id="259" name="Google Shape;259;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pic>
        <p:nvPicPr>
          <p:cNvPr id="264" name="Google Shape;264;p40">
            <a:hlinkClick r:id="rId3"/>
          </p:cNvPr>
          <p:cNvPicPr preferRelativeResize="0"/>
          <p:nvPr/>
        </p:nvPicPr>
        <p:blipFill>
          <a:blip r:embed="rId4">
            <a:alphaModFix/>
          </a:blip>
          <a:stretch>
            <a:fillRect/>
          </a:stretch>
        </p:blipFill>
        <p:spPr>
          <a:xfrm>
            <a:off x="1695525" y="101575"/>
            <a:ext cx="5752952" cy="4838699"/>
          </a:xfrm>
          <a:prstGeom prst="rect">
            <a:avLst/>
          </a:prstGeom>
          <a:noFill/>
          <a:ln>
            <a:noFill/>
          </a:ln>
        </p:spPr>
      </p:pic>
      <p:sp>
        <p:nvSpPr>
          <p:cNvPr id="265" name="Google Shape;265;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pic>
        <p:nvPicPr>
          <p:cNvPr id="270" name="Google Shape;270;p41">
            <a:hlinkClick r:id="rId3"/>
          </p:cNvPr>
          <p:cNvPicPr preferRelativeResize="0"/>
          <p:nvPr/>
        </p:nvPicPr>
        <p:blipFill>
          <a:blip r:embed="rId4">
            <a:alphaModFix/>
          </a:blip>
          <a:stretch>
            <a:fillRect/>
          </a:stretch>
        </p:blipFill>
        <p:spPr>
          <a:xfrm>
            <a:off x="152400" y="152400"/>
            <a:ext cx="8245486" cy="4838700"/>
          </a:xfrm>
          <a:prstGeom prst="rect">
            <a:avLst/>
          </a:prstGeom>
          <a:noFill/>
          <a:ln>
            <a:noFill/>
          </a:ln>
        </p:spPr>
      </p:pic>
      <p:sp>
        <p:nvSpPr>
          <p:cNvPr id="271" name="Google Shape;271;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Why is this service needed?</a:t>
            </a:r>
            <a:endParaRPr/>
          </a:p>
        </p:txBody>
      </p:sp>
      <p:sp>
        <p:nvSpPr>
          <p:cNvPr id="81" name="Google Shape;81;p15"/>
          <p:cNvSpPr txBox="1"/>
          <p:nvPr>
            <p:ph idx="1" type="body"/>
          </p:nvPr>
        </p:nvSpPr>
        <p:spPr>
          <a:xfrm>
            <a:off x="4644675" y="500925"/>
            <a:ext cx="4166400" cy="4642500"/>
          </a:xfrm>
          <a:prstGeom prst="rect">
            <a:avLst/>
          </a:prstGeom>
        </p:spPr>
        <p:txBody>
          <a:bodyPr anchorCtr="0" anchor="t" bIns="91425" lIns="91425" spcFirstLastPara="1" rIns="91425" wrap="square" tIns="91425">
            <a:normAutofit fontScale="25000" lnSpcReduction="20000"/>
          </a:bodyPr>
          <a:lstStyle/>
          <a:p>
            <a:pPr indent="-303652" lvl="0" marL="457200" rtl="0" algn="l">
              <a:spcBef>
                <a:spcPts val="0"/>
              </a:spcBef>
              <a:spcAft>
                <a:spcPts val="0"/>
              </a:spcAft>
              <a:buSzPct val="100000"/>
              <a:buChar char="●"/>
            </a:pPr>
            <a:r>
              <a:rPr lang="en" sz="4727"/>
              <a:t>Reviewed published materials</a:t>
            </a:r>
            <a:r>
              <a:rPr lang="en" sz="4727"/>
              <a:t> </a:t>
            </a:r>
            <a:r>
              <a:rPr lang="en" sz="4727"/>
              <a:t>and found that such a service does not exist </a:t>
            </a:r>
            <a:r>
              <a:rPr lang="en" sz="4727"/>
              <a:t>currently </a:t>
            </a:r>
            <a:r>
              <a:rPr lang="en" sz="4727"/>
              <a:t>and services that exist are not evidence-based and population-specific</a:t>
            </a:r>
            <a:endParaRPr sz="4727"/>
          </a:p>
          <a:p>
            <a:pPr indent="-300477" lvl="1" marL="914400" rtl="0" algn="l">
              <a:spcBef>
                <a:spcPts val="0"/>
              </a:spcBef>
              <a:spcAft>
                <a:spcPts val="0"/>
              </a:spcAft>
              <a:buSzPct val="100000"/>
              <a:buChar char="○"/>
            </a:pPr>
            <a:r>
              <a:rPr lang="en" sz="4527"/>
              <a:t>Adequate social and emotional support </a:t>
            </a:r>
            <a:r>
              <a:rPr lang="en" sz="4527"/>
              <a:t>severely</a:t>
            </a:r>
            <a:r>
              <a:rPr lang="en" sz="4527"/>
              <a:t> lacking in Prince George’s County</a:t>
            </a:r>
            <a:endParaRPr sz="4527"/>
          </a:p>
          <a:p>
            <a:pPr indent="-300477" lvl="2" marL="1371600" rtl="0" algn="l">
              <a:spcBef>
                <a:spcPts val="0"/>
              </a:spcBef>
              <a:spcAft>
                <a:spcPts val="0"/>
              </a:spcAft>
              <a:buSzPct val="100000"/>
              <a:buChar char="■"/>
            </a:pPr>
            <a:r>
              <a:rPr lang="en" sz="4527"/>
              <a:t>Relative to the rest of Maryland</a:t>
            </a:r>
            <a:endParaRPr sz="4527"/>
          </a:p>
          <a:p>
            <a:pPr indent="-300477" lvl="1" marL="914400" rtl="0" algn="l">
              <a:spcBef>
                <a:spcPts val="0"/>
              </a:spcBef>
              <a:spcAft>
                <a:spcPts val="0"/>
              </a:spcAft>
              <a:buSzPct val="100000"/>
              <a:buChar char="○"/>
            </a:pPr>
            <a:r>
              <a:rPr lang="en" sz="4527"/>
              <a:t>Need for </a:t>
            </a:r>
            <a:r>
              <a:rPr lang="en" sz="4527"/>
              <a:t>easy-</a:t>
            </a:r>
            <a:r>
              <a:rPr lang="en" sz="4527"/>
              <a:t>to-access information by parents, family members, </a:t>
            </a:r>
            <a:r>
              <a:rPr lang="en" sz="4527"/>
              <a:t>clinicians</a:t>
            </a:r>
            <a:r>
              <a:rPr lang="en" sz="4527"/>
              <a:t> </a:t>
            </a:r>
            <a:endParaRPr sz="4527"/>
          </a:p>
          <a:p>
            <a:pPr indent="-300477" lvl="2" marL="1371600" rtl="0" algn="l">
              <a:spcBef>
                <a:spcPts val="0"/>
              </a:spcBef>
              <a:spcAft>
                <a:spcPts val="0"/>
              </a:spcAft>
              <a:buSzPct val="100000"/>
              <a:buChar char="■"/>
            </a:pPr>
            <a:r>
              <a:rPr lang="en" sz="4527"/>
              <a:t>Our information service provides this information in an easy to understand, accessible manner</a:t>
            </a:r>
            <a:endParaRPr sz="4527"/>
          </a:p>
          <a:p>
            <a:pPr indent="-300477" lvl="1" marL="914400" rtl="0" algn="l">
              <a:spcBef>
                <a:spcPts val="0"/>
              </a:spcBef>
              <a:spcAft>
                <a:spcPts val="0"/>
              </a:spcAft>
              <a:buSzPct val="100000"/>
              <a:buChar char="○"/>
            </a:pPr>
            <a:r>
              <a:rPr lang="en" sz="4527"/>
              <a:t>Services that do currently exist are not well-informed</a:t>
            </a:r>
            <a:endParaRPr sz="4527"/>
          </a:p>
          <a:p>
            <a:pPr indent="-300477" lvl="2" marL="1371600" rtl="0" algn="l">
              <a:spcBef>
                <a:spcPts val="0"/>
              </a:spcBef>
              <a:spcAft>
                <a:spcPts val="0"/>
              </a:spcAft>
              <a:buSzPct val="100000"/>
              <a:buChar char="■"/>
            </a:pPr>
            <a:r>
              <a:rPr lang="en" sz="4527"/>
              <a:t>“Many mental health apps are not evidence-based, particularly for the pediatric population. Moreover, some apps may not only be ineffective, but also harmful, with many sharing health data with third parties.”</a:t>
            </a:r>
            <a:endParaRPr sz="4527"/>
          </a:p>
          <a:p>
            <a:pPr indent="-300477" lvl="3" marL="1828800" rtl="0" algn="l">
              <a:spcBef>
                <a:spcPts val="0"/>
              </a:spcBef>
              <a:spcAft>
                <a:spcPts val="0"/>
              </a:spcAft>
              <a:buSzPct val="100000"/>
              <a:buChar char="●"/>
            </a:pPr>
            <a:r>
              <a:rPr lang="en" sz="4527"/>
              <a:t>Our service would rely on information gathered in an evidence-based way with a pediatric population in mind</a:t>
            </a:r>
            <a:endParaRPr sz="3700"/>
          </a:p>
          <a:p>
            <a:pPr indent="0" lvl="0" marL="0" rtl="0" algn="l">
              <a:spcBef>
                <a:spcPts val="1200"/>
              </a:spcBef>
              <a:spcAft>
                <a:spcPts val="0"/>
              </a:spcAft>
              <a:buNone/>
            </a:pPr>
            <a:r>
              <a:rPr lang="en" sz="3700"/>
              <a:t>(</a:t>
            </a:r>
            <a:r>
              <a:rPr lang="en" sz="3500" u="sng">
                <a:solidFill>
                  <a:srgbClr val="1155CC"/>
                </a:solidFill>
                <a:latin typeface="Arial"/>
                <a:ea typeface="Arial"/>
                <a:cs typeface="Arial"/>
                <a:sym typeface="Arial"/>
                <a:hlinkClick r:id="rId3">
                  <a:extLst>
                    <a:ext uri="{A12FA001-AC4F-418D-AE19-62706E023703}">
                      <ahyp:hlinkClr val="tx"/>
                    </a:ext>
                  </a:extLst>
                </a:hlinkClick>
              </a:rPr>
              <a:t>http://www.pgchealthzone.org/</a:t>
            </a:r>
            <a:r>
              <a:rPr lang="en" sz="3700"/>
              <a:t>, </a:t>
            </a:r>
            <a:r>
              <a:rPr lang="en" sz="3500" u="sng">
                <a:solidFill>
                  <a:srgbClr val="1155CC"/>
                </a:solidFill>
                <a:latin typeface="Arial"/>
                <a:ea typeface="Arial"/>
                <a:cs typeface="Arial"/>
                <a:sym typeface="Arial"/>
                <a:hlinkClick r:id="rId4">
                  <a:extLst>
                    <a:ext uri="{A12FA001-AC4F-418D-AE19-62706E023703}">
                      <ahyp:hlinkClr val="tx"/>
                    </a:ext>
                  </a:extLst>
                </a:hlinkClick>
              </a:rPr>
              <a:t>https://permanent.fdlp.gov/lps120599/KEN02-0129.pdf</a:t>
            </a:r>
            <a:r>
              <a:rPr lang="en" sz="3500">
                <a:solidFill>
                  <a:srgbClr val="000000"/>
                </a:solidFill>
                <a:latin typeface="Arial"/>
                <a:ea typeface="Arial"/>
                <a:cs typeface="Arial"/>
                <a:sym typeface="Arial"/>
              </a:rPr>
              <a:t>, https://www-sciencedirect-com.proxy-um.researchport.umd.edu/science/article/pii/S0890856721006705)</a:t>
            </a:r>
            <a:endParaRPr sz="3500">
              <a:solidFill>
                <a:srgbClr val="000000"/>
              </a:solidFill>
              <a:latin typeface="Arial"/>
              <a:ea typeface="Arial"/>
              <a:cs typeface="Arial"/>
              <a:sym typeface="Arial"/>
            </a:endParaRPr>
          </a:p>
          <a:p>
            <a:pPr indent="0" lvl="0" marL="457200" rtl="0" algn="l">
              <a:spcBef>
                <a:spcPts val="1200"/>
              </a:spcBef>
              <a:spcAft>
                <a:spcPts val="0"/>
              </a:spcAft>
              <a:buNone/>
            </a:pPr>
            <a:r>
              <a:t/>
            </a:r>
            <a:endParaRPr sz="3700"/>
          </a:p>
        </p:txBody>
      </p:sp>
      <p:sp>
        <p:nvSpPr>
          <p:cNvPr id="82" name="Google Shape;82;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2"/>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Conclusion </a:t>
            </a:r>
            <a:endParaRPr/>
          </a:p>
        </p:txBody>
      </p:sp>
      <p:sp>
        <p:nvSpPr>
          <p:cNvPr id="277" name="Google Shape;277;p42"/>
          <p:cNvSpPr txBox="1"/>
          <p:nvPr>
            <p:ph idx="1" type="body"/>
          </p:nvPr>
        </p:nvSpPr>
        <p:spPr>
          <a:xfrm>
            <a:off x="311700" y="1505700"/>
            <a:ext cx="8016900" cy="30762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1800"/>
              <a:t>Learned that lack of information provider can endanger vulnerable  populations</a:t>
            </a:r>
            <a:endParaRPr sz="1800"/>
          </a:p>
          <a:p>
            <a:pPr indent="-355600" lvl="0" marL="457200" rtl="0" algn="l">
              <a:spcBef>
                <a:spcPts val="0"/>
              </a:spcBef>
              <a:spcAft>
                <a:spcPts val="0"/>
              </a:spcAft>
              <a:buSzPts val="2000"/>
              <a:buChar char="●"/>
            </a:pPr>
            <a:r>
              <a:rPr lang="en" sz="1800"/>
              <a:t>Learned </a:t>
            </a:r>
            <a:r>
              <a:rPr lang="en" sz="1800"/>
              <a:t>importance</a:t>
            </a:r>
            <a:r>
              <a:rPr lang="en" sz="1800"/>
              <a:t> of approaching solution with population </a:t>
            </a:r>
            <a:endParaRPr sz="1800"/>
          </a:p>
          <a:p>
            <a:pPr indent="-355600" lvl="1" marL="914400" rtl="0" algn="l">
              <a:spcBef>
                <a:spcPts val="0"/>
              </a:spcBef>
              <a:spcAft>
                <a:spcPts val="0"/>
              </a:spcAft>
              <a:buSzPts val="2000"/>
              <a:buChar char="○"/>
            </a:pPr>
            <a:r>
              <a:rPr lang="en" sz="1800"/>
              <a:t>Key to </a:t>
            </a:r>
            <a:r>
              <a:rPr lang="en" sz="1800"/>
              <a:t>accessibility</a:t>
            </a:r>
            <a:endParaRPr sz="1800"/>
          </a:p>
          <a:p>
            <a:pPr indent="-342900" lvl="0" marL="457200" rtl="0" algn="l">
              <a:spcBef>
                <a:spcPts val="0"/>
              </a:spcBef>
              <a:spcAft>
                <a:spcPts val="0"/>
              </a:spcAft>
              <a:buSzPts val="1800"/>
              <a:buChar char="●"/>
            </a:pPr>
            <a:r>
              <a:rPr lang="en" sz="1800"/>
              <a:t>Learned that different ways to access and interpret information is critical to understanding</a:t>
            </a:r>
            <a:endParaRPr sz="1800"/>
          </a:p>
          <a:p>
            <a:pPr indent="-342900" lvl="0" marL="457200" rtl="0" algn="l">
              <a:spcBef>
                <a:spcPts val="0"/>
              </a:spcBef>
              <a:spcAft>
                <a:spcPts val="0"/>
              </a:spcAft>
              <a:buSzPts val="1800"/>
              <a:buChar char="●"/>
            </a:pPr>
            <a:r>
              <a:rPr lang="en" sz="1800"/>
              <a:t>Learned that data is useless if not in an accessible format</a:t>
            </a:r>
            <a:endParaRPr sz="1800"/>
          </a:p>
          <a:p>
            <a:pPr indent="-342900" lvl="0" marL="457200" rtl="0" algn="l">
              <a:spcBef>
                <a:spcPts val="0"/>
              </a:spcBef>
              <a:spcAft>
                <a:spcPts val="0"/>
              </a:spcAft>
              <a:buSzPts val="1800"/>
              <a:buChar char="●"/>
            </a:pPr>
            <a:r>
              <a:rPr lang="en" sz="1800"/>
              <a:t>Learned how to structure a service with the user in mind using case studies</a:t>
            </a:r>
            <a:endParaRPr sz="1800"/>
          </a:p>
        </p:txBody>
      </p:sp>
      <p:sp>
        <p:nvSpPr>
          <p:cNvPr id="278" name="Google Shape;278;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3"/>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Questions?</a:t>
            </a:r>
            <a:endParaRPr/>
          </a:p>
        </p:txBody>
      </p:sp>
      <p:sp>
        <p:nvSpPr>
          <p:cNvPr id="284" name="Google Shape;284;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Team 1’s Innovative Solution</a:t>
            </a:r>
            <a:endParaRPr/>
          </a:p>
        </p:txBody>
      </p:sp>
      <p:sp>
        <p:nvSpPr>
          <p:cNvPr id="88" name="Google Shape;88;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92500" lnSpcReduction="10000"/>
          </a:bodyPr>
          <a:lstStyle/>
          <a:p>
            <a:pPr indent="-283079" lvl="0" marL="457200" rtl="0" algn="l">
              <a:spcBef>
                <a:spcPts val="0"/>
              </a:spcBef>
              <a:spcAft>
                <a:spcPts val="0"/>
              </a:spcAft>
              <a:buSzPct val="56989"/>
              <a:buChar char="●"/>
            </a:pPr>
            <a:r>
              <a:rPr lang="en" sz="1627"/>
              <a:t>Website and web-app that provide </a:t>
            </a:r>
            <a:r>
              <a:rPr lang="en" sz="1627"/>
              <a:t>information</a:t>
            </a:r>
            <a:r>
              <a:rPr lang="en" sz="1627"/>
              <a:t> on mental health providers and services for children and adolescents</a:t>
            </a:r>
            <a:endParaRPr sz="1627"/>
          </a:p>
          <a:p>
            <a:pPr indent="-324195" lvl="1" marL="914400" rtl="0" algn="l">
              <a:spcBef>
                <a:spcPts val="0"/>
              </a:spcBef>
              <a:spcAft>
                <a:spcPts val="0"/>
              </a:spcAft>
              <a:buSzPct val="100000"/>
              <a:buChar char="○"/>
            </a:pPr>
            <a:r>
              <a:rPr lang="en" sz="1627"/>
              <a:t>Fun, engaging, educational, &amp; easy-to-navigate site</a:t>
            </a:r>
            <a:endParaRPr sz="1627"/>
          </a:p>
          <a:p>
            <a:pPr indent="-324195" lvl="2" marL="1371600" rtl="0" algn="l">
              <a:spcBef>
                <a:spcPts val="0"/>
              </a:spcBef>
              <a:spcAft>
                <a:spcPts val="0"/>
              </a:spcAft>
              <a:buSzPct val="100000"/>
              <a:buChar char="■"/>
            </a:pPr>
            <a:r>
              <a:rPr lang="en" sz="1627"/>
              <a:t>Has information on mental health providers, resource guide, common condition search features, etc.</a:t>
            </a:r>
            <a:endParaRPr sz="1627"/>
          </a:p>
          <a:p>
            <a:pPr indent="-324195" lvl="3" marL="1828800" rtl="0" algn="l">
              <a:spcBef>
                <a:spcPts val="0"/>
              </a:spcBef>
              <a:spcAft>
                <a:spcPts val="0"/>
              </a:spcAft>
              <a:buSzPct val="100000"/>
              <a:buChar char="●"/>
            </a:pPr>
            <a:r>
              <a:rPr lang="en" sz="1627"/>
              <a:t>Made for teens, their families/caregivers, clinicians</a:t>
            </a:r>
            <a:endParaRPr sz="1627"/>
          </a:p>
          <a:p>
            <a:pPr indent="-324195" lvl="4" marL="2286000" rtl="0" algn="l">
              <a:spcBef>
                <a:spcPts val="0"/>
              </a:spcBef>
              <a:spcAft>
                <a:spcPts val="0"/>
              </a:spcAft>
              <a:buSzPct val="100000"/>
              <a:buChar char="○"/>
            </a:pPr>
            <a:r>
              <a:rPr lang="en" sz="1627"/>
              <a:t>Includes an interactive visualization of resources</a:t>
            </a:r>
            <a:endParaRPr sz="1627"/>
          </a:p>
        </p:txBody>
      </p:sp>
      <p:pic>
        <p:nvPicPr>
          <p:cNvPr id="89" name="Google Shape;89;p16"/>
          <p:cNvPicPr preferRelativeResize="0"/>
          <p:nvPr/>
        </p:nvPicPr>
        <p:blipFill>
          <a:blip r:embed="rId3">
            <a:alphaModFix/>
          </a:blip>
          <a:stretch>
            <a:fillRect/>
          </a:stretch>
        </p:blipFill>
        <p:spPr>
          <a:xfrm>
            <a:off x="196963" y="1635788"/>
            <a:ext cx="2701570" cy="1828872"/>
          </a:xfrm>
          <a:prstGeom prst="rect">
            <a:avLst/>
          </a:prstGeom>
          <a:noFill/>
          <a:ln>
            <a:noFill/>
          </a:ln>
        </p:spPr>
      </p:pic>
      <p:sp>
        <p:nvSpPr>
          <p:cNvPr id="90" name="Google Shape;9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Project Overview</a:t>
            </a:r>
            <a:endParaRPr/>
          </a:p>
        </p:txBody>
      </p:sp>
      <p:sp>
        <p:nvSpPr>
          <p:cNvPr id="96" name="Google Shape;96;p17"/>
          <p:cNvSpPr txBox="1"/>
          <p:nvPr>
            <p:ph idx="4294967295" type="body"/>
          </p:nvPr>
        </p:nvSpPr>
        <p:spPr>
          <a:xfrm>
            <a:off x="175800" y="1183225"/>
            <a:ext cx="6995100" cy="38736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SzPts val="935"/>
              <a:buNone/>
            </a:pPr>
            <a:r>
              <a:rPr lang="en" sz="1760">
                <a:solidFill>
                  <a:srgbClr val="695D46"/>
                </a:solidFill>
                <a:latin typeface="Open Sans"/>
                <a:ea typeface="Open Sans"/>
                <a:cs typeface="Open Sans"/>
                <a:sym typeface="Open Sans"/>
              </a:rPr>
              <a:t>This website and web-app service enable users to find </a:t>
            </a:r>
            <a:r>
              <a:rPr lang="en" sz="1760">
                <a:solidFill>
                  <a:srgbClr val="695D46"/>
                </a:solidFill>
                <a:latin typeface="Open Sans"/>
                <a:ea typeface="Open Sans"/>
                <a:cs typeface="Open Sans"/>
                <a:sym typeface="Open Sans"/>
              </a:rPr>
              <a:t>relevant</a:t>
            </a:r>
            <a:r>
              <a:rPr lang="en" sz="1760">
                <a:solidFill>
                  <a:srgbClr val="695D46"/>
                </a:solidFill>
                <a:latin typeface="Open Sans"/>
                <a:ea typeface="Open Sans"/>
                <a:cs typeface="Open Sans"/>
                <a:sym typeface="Open Sans"/>
              </a:rPr>
              <a:t> information that they need. Integrated into the web-app and website is an interactive map. Other Tableau dashboards are provided </a:t>
            </a:r>
            <a:r>
              <a:rPr lang="en" sz="1760">
                <a:solidFill>
                  <a:srgbClr val="695D46"/>
                </a:solidFill>
                <a:latin typeface="Open Sans"/>
                <a:ea typeface="Open Sans"/>
                <a:cs typeface="Open Sans"/>
                <a:sym typeface="Open Sans"/>
              </a:rPr>
              <a:t>separately</a:t>
            </a:r>
            <a:r>
              <a:rPr lang="en" sz="1760">
                <a:solidFill>
                  <a:srgbClr val="695D46"/>
                </a:solidFill>
                <a:latin typeface="Open Sans"/>
                <a:ea typeface="Open Sans"/>
                <a:cs typeface="Open Sans"/>
                <a:sym typeface="Open Sans"/>
              </a:rPr>
              <a:t> that </a:t>
            </a:r>
            <a:r>
              <a:rPr lang="en" sz="1760">
                <a:solidFill>
                  <a:srgbClr val="695D46"/>
                </a:solidFill>
                <a:latin typeface="Open Sans"/>
                <a:ea typeface="Open Sans"/>
                <a:cs typeface="Open Sans"/>
                <a:sym typeface="Open Sans"/>
              </a:rPr>
              <a:t>provide</a:t>
            </a:r>
            <a:r>
              <a:rPr lang="en" sz="1760">
                <a:solidFill>
                  <a:srgbClr val="695D46"/>
                </a:solidFill>
                <a:latin typeface="Open Sans"/>
                <a:ea typeface="Open Sans"/>
                <a:cs typeface="Open Sans"/>
                <a:sym typeface="Open Sans"/>
              </a:rPr>
              <a:t> further information and analytics for users. The dashboards and interactive map can also function on their own and are easy-to-use. They are designed for use by users with all levels of technological backgrounds to help find services and necessary </a:t>
            </a:r>
            <a:r>
              <a:rPr lang="en" sz="1760">
                <a:solidFill>
                  <a:srgbClr val="695D46"/>
                </a:solidFill>
                <a:latin typeface="Open Sans"/>
                <a:ea typeface="Open Sans"/>
                <a:cs typeface="Open Sans"/>
                <a:sym typeface="Open Sans"/>
              </a:rPr>
              <a:t>information</a:t>
            </a:r>
            <a:r>
              <a:rPr lang="en" sz="1760">
                <a:solidFill>
                  <a:srgbClr val="695D46"/>
                </a:solidFill>
                <a:latin typeface="Open Sans"/>
                <a:ea typeface="Open Sans"/>
                <a:cs typeface="Open Sans"/>
                <a:sym typeface="Open Sans"/>
              </a:rPr>
              <a:t> for mental health needs. A user could examine the data to answer the questions, </a:t>
            </a:r>
            <a:r>
              <a:rPr b="1" lang="en" sz="1760">
                <a:solidFill>
                  <a:srgbClr val="695D46"/>
                </a:solidFill>
                <a:latin typeface="Open Sans"/>
                <a:ea typeface="Open Sans"/>
                <a:cs typeface="Open Sans"/>
                <a:sym typeface="Open Sans"/>
              </a:rPr>
              <a:t>“Where is the closest crisis center near me?”</a:t>
            </a:r>
            <a:r>
              <a:rPr lang="en" sz="1760">
                <a:solidFill>
                  <a:srgbClr val="695D46"/>
                </a:solidFill>
                <a:latin typeface="Open Sans"/>
                <a:ea typeface="Open Sans"/>
                <a:cs typeface="Open Sans"/>
                <a:sym typeface="Open Sans"/>
              </a:rPr>
              <a:t> and </a:t>
            </a:r>
            <a:r>
              <a:rPr b="1" lang="en" sz="1760">
                <a:solidFill>
                  <a:srgbClr val="695D46"/>
                </a:solidFill>
                <a:latin typeface="Open Sans"/>
                <a:ea typeface="Open Sans"/>
                <a:cs typeface="Open Sans"/>
                <a:sym typeface="Open Sans"/>
              </a:rPr>
              <a:t>“Who do I call if I am feeling suicidal?”</a:t>
            </a:r>
            <a:r>
              <a:rPr lang="en" sz="1760">
                <a:solidFill>
                  <a:srgbClr val="695D46"/>
                </a:solidFill>
                <a:latin typeface="Open Sans"/>
                <a:ea typeface="Open Sans"/>
                <a:cs typeface="Open Sans"/>
                <a:sym typeface="Open Sans"/>
              </a:rPr>
              <a:t> Online accessibility would be the best way to put this service into use because most people have access to the internet and any person with internet access has access to this tool.</a:t>
            </a:r>
            <a:endParaRPr sz="1760">
              <a:solidFill>
                <a:srgbClr val="695D46"/>
              </a:solidFill>
              <a:latin typeface="Open Sans"/>
              <a:ea typeface="Open Sans"/>
              <a:cs typeface="Open Sans"/>
              <a:sym typeface="Open Sans"/>
            </a:endParaRPr>
          </a:p>
          <a:p>
            <a:pPr indent="0" lvl="0" marL="0" rtl="0" algn="l">
              <a:lnSpc>
                <a:spcPct val="95000"/>
              </a:lnSpc>
              <a:spcBef>
                <a:spcPts val="1600"/>
              </a:spcBef>
              <a:spcAft>
                <a:spcPts val="1200"/>
              </a:spcAft>
              <a:buSzPts val="935"/>
              <a:buNone/>
            </a:pPr>
            <a:r>
              <a:t/>
            </a:r>
            <a:endParaRPr sz="1505"/>
          </a:p>
        </p:txBody>
      </p:sp>
      <p:sp>
        <p:nvSpPr>
          <p:cNvPr id="97" name="Google Shape;97;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Vision and Objectives</a:t>
            </a:r>
            <a:endParaRPr/>
          </a:p>
        </p:txBody>
      </p:sp>
      <p:sp>
        <p:nvSpPr>
          <p:cNvPr id="103" name="Google Shape;103;p18"/>
          <p:cNvSpPr txBox="1"/>
          <p:nvPr>
            <p:ph idx="1" type="body"/>
          </p:nvPr>
        </p:nvSpPr>
        <p:spPr>
          <a:xfrm>
            <a:off x="311700" y="1505700"/>
            <a:ext cx="8016900" cy="3076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Goal is for families, parents, caregivers, </a:t>
            </a:r>
            <a:r>
              <a:rPr lang="en" sz="1600"/>
              <a:t>clinicians, and children and adolescents</a:t>
            </a:r>
            <a:r>
              <a:rPr lang="en" sz="1600"/>
              <a:t> using this tool to find resources, answers, and other needed information to help themselves and their families and clients with youth mental health needs</a:t>
            </a:r>
            <a:endParaRPr sz="1600"/>
          </a:p>
          <a:p>
            <a:pPr indent="-330200" lvl="0" marL="457200" rtl="0" algn="l">
              <a:spcBef>
                <a:spcPts val="0"/>
              </a:spcBef>
              <a:spcAft>
                <a:spcPts val="0"/>
              </a:spcAft>
              <a:buSzPts val="1600"/>
              <a:buChar char="●"/>
            </a:pPr>
            <a:r>
              <a:rPr lang="en" sz="1600"/>
              <a:t>Objective is to make this search easy to navigate and use for all parties involved </a:t>
            </a:r>
            <a:r>
              <a:rPr lang="en" sz="1600"/>
              <a:t>regardless</a:t>
            </a:r>
            <a:r>
              <a:rPr lang="en" sz="1600"/>
              <a:t> of technological background</a:t>
            </a:r>
            <a:endParaRPr sz="1600"/>
          </a:p>
          <a:p>
            <a:pPr indent="-330200" lvl="0" marL="457200" rtl="0" algn="l">
              <a:spcBef>
                <a:spcPts val="0"/>
              </a:spcBef>
              <a:spcAft>
                <a:spcPts val="0"/>
              </a:spcAft>
              <a:buSzPts val="1600"/>
              <a:buChar char="●"/>
            </a:pPr>
            <a:r>
              <a:rPr lang="en" sz="1600"/>
              <a:t>While this tool currently focuses on PG County, MD, our vision is for this service to be </a:t>
            </a:r>
            <a:r>
              <a:rPr lang="en" sz="1600"/>
              <a:t>expanded</a:t>
            </a:r>
            <a:r>
              <a:rPr lang="en" sz="1600"/>
              <a:t> throughout the United States</a:t>
            </a:r>
            <a:endParaRPr sz="1600"/>
          </a:p>
          <a:p>
            <a:pPr indent="-330200" lvl="0" marL="457200" rtl="0" algn="l">
              <a:spcBef>
                <a:spcPts val="0"/>
              </a:spcBef>
              <a:spcAft>
                <a:spcPts val="0"/>
              </a:spcAft>
              <a:buSzPts val="1600"/>
              <a:buChar char="●"/>
            </a:pPr>
            <a:r>
              <a:rPr lang="en" sz="1600"/>
              <a:t>Our service can be used independently of insurance companies or mental health agencies</a:t>
            </a:r>
            <a:endParaRPr sz="1600"/>
          </a:p>
          <a:p>
            <a:pPr indent="-317500" lvl="1" marL="914400" rtl="0" algn="l">
              <a:spcBef>
                <a:spcPts val="0"/>
              </a:spcBef>
              <a:spcAft>
                <a:spcPts val="0"/>
              </a:spcAft>
              <a:buSzPts val="1400"/>
              <a:buChar char="○"/>
            </a:pPr>
            <a:r>
              <a:rPr lang="en" sz="1400"/>
              <a:t>Not-for-profit service</a:t>
            </a:r>
            <a:endParaRPr sz="1400"/>
          </a:p>
        </p:txBody>
      </p:sp>
      <p:sp>
        <p:nvSpPr>
          <p:cNvPr id="104" name="Google Shape;104;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Source</a:t>
            </a:r>
            <a:endParaRPr/>
          </a:p>
          <a:p>
            <a:pPr indent="0" lvl="0" marL="0" rtl="0" algn="l">
              <a:spcBef>
                <a:spcPts val="0"/>
              </a:spcBef>
              <a:spcAft>
                <a:spcPts val="0"/>
              </a:spcAft>
              <a:buNone/>
            </a:pPr>
            <a:r>
              <a:t/>
            </a:r>
            <a:endParaRPr/>
          </a:p>
        </p:txBody>
      </p:sp>
      <p:pic>
        <p:nvPicPr>
          <p:cNvPr id="110" name="Google Shape;110;p19"/>
          <p:cNvPicPr preferRelativeResize="0"/>
          <p:nvPr/>
        </p:nvPicPr>
        <p:blipFill>
          <a:blip r:embed="rId3">
            <a:alphaModFix/>
          </a:blip>
          <a:stretch>
            <a:fillRect/>
          </a:stretch>
        </p:blipFill>
        <p:spPr>
          <a:xfrm>
            <a:off x="3835575" y="896450"/>
            <a:ext cx="4881675" cy="3636850"/>
          </a:xfrm>
          <a:prstGeom prst="rect">
            <a:avLst/>
          </a:prstGeom>
          <a:noFill/>
          <a:ln>
            <a:noFill/>
          </a:ln>
        </p:spPr>
      </p:pic>
      <p:sp>
        <p:nvSpPr>
          <p:cNvPr id="111" name="Google Shape;111;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169900" y="17877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Flow Diagram </a:t>
            </a:r>
            <a:endParaRPr/>
          </a:p>
        </p:txBody>
      </p:sp>
      <p:sp>
        <p:nvSpPr>
          <p:cNvPr id="117" name="Google Shape;117;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18" name="Google Shape;118;p20"/>
          <p:cNvPicPr preferRelativeResize="0"/>
          <p:nvPr/>
        </p:nvPicPr>
        <p:blipFill>
          <a:blip r:embed="rId3">
            <a:alphaModFix/>
          </a:blip>
          <a:stretch>
            <a:fillRect/>
          </a:stretch>
        </p:blipFill>
        <p:spPr>
          <a:xfrm>
            <a:off x="1998100" y="962700"/>
            <a:ext cx="4627875" cy="40394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1"/>
          <p:cNvSpPr txBox="1"/>
          <p:nvPr>
            <p:ph type="title"/>
          </p:nvPr>
        </p:nvSpPr>
        <p:spPr>
          <a:xfrm>
            <a:off x="261175" y="482750"/>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ERD</a:t>
            </a:r>
            <a:endParaRPr/>
          </a:p>
        </p:txBody>
      </p:sp>
      <p:sp>
        <p:nvSpPr>
          <p:cNvPr id="124" name="Google Shape;124;p21"/>
          <p:cNvSpPr/>
          <p:nvPr/>
        </p:nvSpPr>
        <p:spPr>
          <a:xfrm>
            <a:off x="1395000" y="1765250"/>
            <a:ext cx="2882100" cy="2397300"/>
          </a:xfrm>
          <a:prstGeom prst="rect">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Service Provider </a:t>
            </a:r>
            <a:endParaRPr/>
          </a:p>
          <a:p>
            <a:pPr indent="0" lvl="0" marL="0" rtl="0" algn="l">
              <a:spcBef>
                <a:spcPts val="0"/>
              </a:spcBef>
              <a:spcAft>
                <a:spcPts val="0"/>
              </a:spcAft>
              <a:buNone/>
            </a:pPr>
            <a:r>
              <a:rPr lang="en"/>
              <a:t>Service Provider_name</a:t>
            </a:r>
            <a:endParaRPr/>
          </a:p>
          <a:p>
            <a:pPr indent="0" lvl="0" marL="0" rtl="0" algn="l">
              <a:spcBef>
                <a:spcPts val="0"/>
              </a:spcBef>
              <a:spcAft>
                <a:spcPts val="0"/>
              </a:spcAft>
              <a:buNone/>
            </a:pPr>
            <a:r>
              <a:rPr lang="en"/>
              <a:t>Service Provider_Phone number</a:t>
            </a:r>
            <a:endParaRPr/>
          </a:p>
          <a:p>
            <a:pPr indent="0" lvl="0" marL="0" rtl="0" algn="l">
              <a:spcBef>
                <a:spcPts val="0"/>
              </a:spcBef>
              <a:spcAft>
                <a:spcPts val="0"/>
              </a:spcAft>
              <a:buNone/>
            </a:pPr>
            <a:r>
              <a:rPr lang="en"/>
              <a:t>Service Provider_Services </a:t>
            </a:r>
            <a:endParaRPr/>
          </a:p>
          <a:p>
            <a:pPr indent="0" lvl="0" marL="0" rtl="0" algn="l">
              <a:spcBef>
                <a:spcPts val="0"/>
              </a:spcBef>
              <a:spcAft>
                <a:spcPts val="0"/>
              </a:spcAft>
              <a:buNone/>
            </a:pPr>
            <a:r>
              <a:rPr lang="en"/>
              <a:t>Service Provider_Address</a:t>
            </a:r>
            <a:endParaRPr/>
          </a:p>
          <a:p>
            <a:pPr indent="0" lvl="0" marL="0" rtl="0" algn="l">
              <a:spcBef>
                <a:spcPts val="0"/>
              </a:spcBef>
              <a:spcAft>
                <a:spcPts val="0"/>
              </a:spcAft>
              <a:buNone/>
            </a:pPr>
            <a:r>
              <a:rPr lang="en"/>
              <a:t>Service Provider_insurance information </a:t>
            </a:r>
            <a:endParaRPr/>
          </a:p>
        </p:txBody>
      </p:sp>
      <p:sp>
        <p:nvSpPr>
          <p:cNvPr id="125" name="Google Shape;125;p21"/>
          <p:cNvSpPr/>
          <p:nvPr/>
        </p:nvSpPr>
        <p:spPr>
          <a:xfrm>
            <a:off x="5016775" y="2107350"/>
            <a:ext cx="1945500" cy="1598700"/>
          </a:xfrm>
          <a:prstGeom prst="rect">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User</a:t>
            </a:r>
            <a:endParaRPr/>
          </a:p>
          <a:p>
            <a:pPr indent="0" lvl="0" marL="0" rtl="0" algn="ctr">
              <a:spcBef>
                <a:spcPts val="0"/>
              </a:spcBef>
              <a:spcAft>
                <a:spcPts val="0"/>
              </a:spcAft>
              <a:buNone/>
            </a:pPr>
            <a:r>
              <a:rPr lang="en"/>
              <a:t>User_Log ID </a:t>
            </a:r>
            <a:endParaRPr/>
          </a:p>
          <a:p>
            <a:pPr indent="0" lvl="0" marL="0" rtl="0" algn="ctr">
              <a:spcBef>
                <a:spcPts val="0"/>
              </a:spcBef>
              <a:spcAft>
                <a:spcPts val="0"/>
              </a:spcAft>
              <a:buNone/>
            </a:pPr>
            <a:r>
              <a:rPr lang="en"/>
              <a:t>User_Last date accessed</a:t>
            </a:r>
            <a:endParaRPr/>
          </a:p>
        </p:txBody>
      </p:sp>
      <p:cxnSp>
        <p:nvCxnSpPr>
          <p:cNvPr id="126" name="Google Shape;126;p21"/>
          <p:cNvCxnSpPr>
            <a:stCxn id="124" idx="3"/>
          </p:cNvCxnSpPr>
          <p:nvPr/>
        </p:nvCxnSpPr>
        <p:spPr>
          <a:xfrm>
            <a:off x="4277100" y="2963900"/>
            <a:ext cx="0" cy="0"/>
          </a:xfrm>
          <a:prstGeom prst="straightConnector1">
            <a:avLst/>
          </a:prstGeom>
          <a:noFill/>
          <a:ln cap="flat" cmpd="sng" w="9525">
            <a:solidFill>
              <a:srgbClr val="595959"/>
            </a:solidFill>
            <a:prstDash val="solid"/>
            <a:round/>
            <a:headEnd len="med" w="med" type="none"/>
            <a:tailEnd len="med" w="med" type="none"/>
          </a:ln>
        </p:spPr>
      </p:cxnSp>
      <p:cxnSp>
        <p:nvCxnSpPr>
          <p:cNvPr id="127" name="Google Shape;127;p21"/>
          <p:cNvCxnSpPr>
            <a:stCxn id="124" idx="3"/>
          </p:cNvCxnSpPr>
          <p:nvPr/>
        </p:nvCxnSpPr>
        <p:spPr>
          <a:xfrm>
            <a:off x="4277100" y="2963900"/>
            <a:ext cx="0" cy="0"/>
          </a:xfrm>
          <a:prstGeom prst="straightConnector1">
            <a:avLst/>
          </a:prstGeom>
          <a:noFill/>
          <a:ln cap="flat" cmpd="sng" w="9525">
            <a:solidFill>
              <a:srgbClr val="595959"/>
            </a:solidFill>
            <a:prstDash val="solid"/>
            <a:round/>
            <a:headEnd len="med" w="med" type="none"/>
            <a:tailEnd len="med" w="med" type="none"/>
          </a:ln>
        </p:spPr>
      </p:cxnSp>
      <p:cxnSp>
        <p:nvCxnSpPr>
          <p:cNvPr id="128" name="Google Shape;128;p21"/>
          <p:cNvCxnSpPr>
            <a:stCxn id="129" idx="3"/>
            <a:endCxn id="125" idx="1"/>
          </p:cNvCxnSpPr>
          <p:nvPr/>
        </p:nvCxnSpPr>
        <p:spPr>
          <a:xfrm flipH="1" rot="10800000">
            <a:off x="4276975" y="2906700"/>
            <a:ext cx="739800" cy="45000"/>
          </a:xfrm>
          <a:prstGeom prst="straightConnector1">
            <a:avLst/>
          </a:prstGeom>
          <a:noFill/>
          <a:ln cap="flat" cmpd="sng" w="9525">
            <a:solidFill>
              <a:srgbClr val="595959"/>
            </a:solidFill>
            <a:prstDash val="solid"/>
            <a:round/>
            <a:headEnd len="med" w="med" type="none"/>
            <a:tailEnd len="med" w="med" type="none"/>
          </a:ln>
        </p:spPr>
      </p:cxnSp>
      <p:cxnSp>
        <p:nvCxnSpPr>
          <p:cNvPr id="130" name="Google Shape;130;p21"/>
          <p:cNvCxnSpPr>
            <a:stCxn id="125" idx="1"/>
            <a:endCxn id="125" idx="1"/>
          </p:cNvCxnSpPr>
          <p:nvPr/>
        </p:nvCxnSpPr>
        <p:spPr>
          <a:xfrm>
            <a:off x="5016775" y="2906700"/>
            <a:ext cx="0" cy="0"/>
          </a:xfrm>
          <a:prstGeom prst="straightConnector1">
            <a:avLst/>
          </a:prstGeom>
          <a:noFill/>
          <a:ln cap="flat" cmpd="sng" w="9525">
            <a:solidFill>
              <a:srgbClr val="595959"/>
            </a:solidFill>
            <a:prstDash val="solid"/>
            <a:round/>
            <a:headEnd len="med" w="med" type="none"/>
            <a:tailEnd len="med" w="med" type="none"/>
          </a:ln>
        </p:spPr>
      </p:cxnSp>
      <p:sp>
        <p:nvSpPr>
          <p:cNvPr id="131" name="Google Shape;131;p21"/>
          <p:cNvSpPr/>
          <p:nvPr/>
        </p:nvSpPr>
        <p:spPr>
          <a:xfrm rot="-5397089">
            <a:off x="4728468" y="2840774"/>
            <a:ext cx="354300" cy="222000"/>
          </a:xfrm>
          <a:prstGeom prst="triangle">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a:off x="4658875" y="2807925"/>
            <a:ext cx="135600" cy="287700"/>
          </a:xfrm>
          <a:prstGeom prst="ellipse">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 name="Google Shape;133;p21"/>
          <p:cNvCxnSpPr>
            <a:stCxn id="124" idx="3"/>
          </p:cNvCxnSpPr>
          <p:nvPr/>
        </p:nvCxnSpPr>
        <p:spPr>
          <a:xfrm>
            <a:off x="4277100" y="2963900"/>
            <a:ext cx="0" cy="0"/>
          </a:xfrm>
          <a:prstGeom prst="straightConnector1">
            <a:avLst/>
          </a:prstGeom>
          <a:noFill/>
          <a:ln cap="flat" cmpd="sng" w="9525">
            <a:solidFill>
              <a:srgbClr val="595959"/>
            </a:solidFill>
            <a:prstDash val="solid"/>
            <a:round/>
            <a:headEnd len="med" w="med" type="none"/>
            <a:tailEnd len="med" w="med" type="none"/>
          </a:ln>
        </p:spPr>
      </p:cxnSp>
      <p:cxnSp>
        <p:nvCxnSpPr>
          <p:cNvPr id="134" name="Google Shape;134;p21"/>
          <p:cNvCxnSpPr>
            <a:stCxn id="124" idx="3"/>
          </p:cNvCxnSpPr>
          <p:nvPr/>
        </p:nvCxnSpPr>
        <p:spPr>
          <a:xfrm>
            <a:off x="4277100" y="2963900"/>
            <a:ext cx="0" cy="0"/>
          </a:xfrm>
          <a:prstGeom prst="straightConnector1">
            <a:avLst/>
          </a:prstGeom>
          <a:noFill/>
          <a:ln cap="flat" cmpd="sng" w="9525">
            <a:solidFill>
              <a:srgbClr val="595959"/>
            </a:solidFill>
            <a:prstDash val="solid"/>
            <a:round/>
            <a:headEnd len="med" w="med" type="none"/>
            <a:tailEnd len="med" w="med" type="none"/>
          </a:ln>
        </p:spPr>
      </p:cxnSp>
      <p:sp>
        <p:nvSpPr>
          <p:cNvPr id="135" name="Google Shape;135;p21"/>
          <p:cNvSpPr/>
          <p:nvPr/>
        </p:nvSpPr>
        <p:spPr>
          <a:xfrm rot="5402911">
            <a:off x="4211093" y="2840774"/>
            <a:ext cx="354300" cy="222000"/>
          </a:xfrm>
          <a:prstGeom prst="triangle">
            <a:avLst>
              <a:gd fmla="val 50000"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